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E700B27-DE4C-4B9E-BB11-B9027034A00F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B183-A821-4095-A363-9EC968635539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E0D914D-B099-4142-A885-11F276715148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1E7C2A-472A-4A8D-8D66-DCC4E4174F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4012" y="2015843"/>
            <a:ext cx="8825658" cy="128103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Lecture 2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80D4B6E-0996-4B34-A1F0-55595B330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4012" y="4047538"/>
            <a:ext cx="8825658" cy="861420"/>
          </a:xfrm>
        </p:spPr>
        <p:txBody>
          <a:bodyPr/>
          <a:lstStyle/>
          <a:p>
            <a:pPr algn="ctr"/>
            <a:r>
              <a:rPr lang="en-US" dirty="0"/>
              <a:t>Fundamentals of object-oriented programming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3370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3225D4-2A66-4651-A9C8-D0C15E57A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Modifiers </a:t>
            </a:r>
            <a:r>
              <a:rPr lang="en-US" altLang="ru-RU" dirty="0">
                <a:solidFill>
                  <a:srgbClr val="FFC000"/>
                </a:solidFill>
              </a:rPr>
              <a:t>Static vs. Instance Members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96E034-03D0-413B-B054-DC89F2F4F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7233" y="2536387"/>
            <a:ext cx="8886667" cy="3688243"/>
          </a:xfrm>
        </p:spPr>
        <p:txBody>
          <a:bodyPr/>
          <a:lstStyle/>
          <a:p>
            <a:pPr eaLnBrk="1" hangingPunct="1"/>
            <a:r>
              <a:rPr lang="en-US" altLang="ru-RU" sz="2400" dirty="0"/>
              <a:t>By default, members are per instance</a:t>
            </a:r>
          </a:p>
          <a:p>
            <a:pPr lvl="1" eaLnBrk="1" hangingPunct="1"/>
            <a:r>
              <a:rPr lang="en-US" altLang="ru-RU" sz="2400" dirty="0"/>
              <a:t>Each instance gets its own fields</a:t>
            </a:r>
          </a:p>
          <a:p>
            <a:pPr lvl="1" eaLnBrk="1" hangingPunct="1"/>
            <a:r>
              <a:rPr lang="en-US" altLang="ru-RU" sz="2400" dirty="0"/>
              <a:t>Methods apply to a specific instance</a:t>
            </a:r>
          </a:p>
          <a:p>
            <a:pPr eaLnBrk="1" hangingPunct="1"/>
            <a:r>
              <a:rPr lang="en-US" altLang="ru-RU" sz="2400" dirty="0"/>
              <a:t>Static members are per type</a:t>
            </a:r>
          </a:p>
          <a:p>
            <a:pPr lvl="1" eaLnBrk="1" hangingPunct="1"/>
            <a:r>
              <a:rPr lang="en-US" altLang="ru-RU" sz="2400" dirty="0"/>
              <a:t>Static methods can’t access instance data</a:t>
            </a:r>
          </a:p>
          <a:p>
            <a:pPr lvl="1" eaLnBrk="1" hangingPunct="1"/>
            <a:r>
              <a:rPr lang="en-US" altLang="ru-RU" sz="2400" dirty="0"/>
              <a:t>No </a:t>
            </a:r>
            <a:r>
              <a:rPr lang="en-US" altLang="ru-RU" sz="2400" dirty="0">
                <a:solidFill>
                  <a:srgbClr val="00B0F0"/>
                </a:solidFill>
              </a:rPr>
              <a:t>this</a:t>
            </a:r>
            <a:r>
              <a:rPr lang="en-US" altLang="ru-RU" sz="2400" dirty="0"/>
              <a:t> variable in static methods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7949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C63E-6ECC-4580-A428-31024A432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Static methods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9838BC-76B3-4B9C-BB0F-4DA39A87A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2468032"/>
            <a:ext cx="9742345" cy="416766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Static methods are called by using the class name, not the instance of the class. </a:t>
            </a:r>
          </a:p>
          <a:p>
            <a:r>
              <a:rPr lang="en-US" dirty="0"/>
              <a:t>The Console class and its Read and Write methods are an example of static methods. The following code example calls </a:t>
            </a:r>
            <a:r>
              <a:rPr lang="en-US" dirty="0" err="1"/>
              <a:t>Console.WriteLine</a:t>
            </a:r>
            <a:r>
              <a:rPr lang="en-US" dirty="0"/>
              <a:t> and </a:t>
            </a:r>
            <a:r>
              <a:rPr lang="en-US" dirty="0" err="1"/>
              <a:t>Console.ReadKey</a:t>
            </a:r>
            <a:r>
              <a:rPr lang="en-US" dirty="0"/>
              <a:t> methods without creating an instance of the Console class. </a:t>
            </a:r>
          </a:p>
          <a:p>
            <a:pPr marL="0" indent="0">
              <a:buNone/>
            </a:pPr>
            <a:r>
              <a:rPr lang="en-US" dirty="0"/>
              <a:t>class </a:t>
            </a:r>
            <a:r>
              <a:rPr lang="en-US" dirty="0">
                <a:solidFill>
                  <a:srgbClr val="00B0F0"/>
                </a:solidFill>
              </a:rPr>
              <a:t>Program 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{  </a:t>
            </a:r>
          </a:p>
          <a:p>
            <a:pPr marL="0" indent="0">
              <a:buNone/>
            </a:pPr>
            <a:r>
              <a:rPr lang="en-US" dirty="0"/>
              <a:t>    public static void </a:t>
            </a:r>
            <a:r>
              <a:rPr lang="en-US" dirty="0" err="1">
                <a:solidFill>
                  <a:srgbClr val="00B0F0"/>
                </a:solidFill>
              </a:rPr>
              <a:t>withoutObj</a:t>
            </a:r>
            <a:r>
              <a:rPr lang="en-US" dirty="0">
                <a:solidFill>
                  <a:srgbClr val="00B0F0"/>
                </a:solidFill>
              </a:rPr>
              <a:t>()  </a:t>
            </a:r>
          </a:p>
          <a:p>
            <a:pPr marL="0" indent="0">
              <a:buNone/>
            </a:pPr>
            <a:r>
              <a:rPr lang="en-US" dirty="0"/>
              <a:t>    {  </a:t>
            </a:r>
          </a:p>
          <a:p>
            <a:pPr marL="0" indent="0">
              <a:buNone/>
            </a:pPr>
            <a:r>
              <a:rPr lang="en-US" dirty="0"/>
              <a:t>        </a:t>
            </a:r>
            <a:r>
              <a:rPr lang="en-US" dirty="0" err="1"/>
              <a:t>Console.WriteLine</a:t>
            </a:r>
            <a:r>
              <a:rPr lang="en-US" dirty="0"/>
              <a:t>("Hello");  </a:t>
            </a:r>
          </a:p>
          <a:p>
            <a:pPr marL="0" indent="0">
              <a:buNone/>
            </a:pPr>
            <a:r>
              <a:rPr lang="en-US" dirty="0"/>
              <a:t>    }  </a:t>
            </a:r>
          </a:p>
          <a:p>
            <a:pPr marL="0" indent="0">
              <a:buNone/>
            </a:pPr>
            <a:r>
              <a:rPr lang="en-US" dirty="0"/>
              <a:t>     static void </a:t>
            </a:r>
            <a:r>
              <a:rPr lang="en-US" dirty="0">
                <a:solidFill>
                  <a:srgbClr val="00B0F0"/>
                </a:solidFill>
              </a:rPr>
              <a:t>Main()  </a:t>
            </a:r>
          </a:p>
          <a:p>
            <a:pPr marL="0" indent="0">
              <a:buNone/>
            </a:pPr>
            <a:r>
              <a:rPr lang="en-US" dirty="0"/>
              <a:t>    {  </a:t>
            </a:r>
          </a:p>
          <a:p>
            <a:pPr marL="0" indent="0">
              <a:buNone/>
            </a:pPr>
            <a:r>
              <a:rPr lang="en-US" dirty="0"/>
              <a:t>        Program. </a:t>
            </a:r>
            <a:r>
              <a:rPr lang="en-US" dirty="0" err="1"/>
              <a:t>withoutObj</a:t>
            </a:r>
            <a:r>
              <a:rPr lang="en-US" dirty="0"/>
              <a:t>();  </a:t>
            </a:r>
          </a:p>
          <a:p>
            <a:pPr marL="0" indent="0">
              <a:buNone/>
            </a:pPr>
            <a:r>
              <a:rPr lang="en-US" dirty="0"/>
              <a:t>        </a:t>
            </a:r>
            <a:r>
              <a:rPr lang="en-US" dirty="0" err="1"/>
              <a:t>Console.ReadKey</a:t>
            </a:r>
            <a:r>
              <a:rPr lang="en-US" dirty="0"/>
              <a:t>();  </a:t>
            </a:r>
          </a:p>
          <a:p>
            <a:pPr marL="0" indent="0">
              <a:buNone/>
            </a:pPr>
            <a:r>
              <a:rPr lang="en-US" dirty="0"/>
              <a:t>    }  </a:t>
            </a:r>
          </a:p>
          <a:p>
            <a:pPr marL="0" indent="0">
              <a:buNone/>
            </a:pPr>
            <a:r>
              <a:rPr lang="en-US" dirty="0"/>
              <a:t>} 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029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A46978-BE16-4FA7-AB27-EB64D3A4F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Access modifiers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6070A5-966C-429A-B165-504FF7C83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02164"/>
            <a:ext cx="8761412" cy="3416300"/>
          </a:xfrm>
        </p:spPr>
        <p:txBody>
          <a:bodyPr/>
          <a:lstStyle/>
          <a:p>
            <a:pPr eaLnBrk="1" hangingPunct="1"/>
            <a:r>
              <a:rPr lang="en-US" altLang="ru-RU" dirty="0"/>
              <a:t>Access modifiers specify who can use a type or a member</a:t>
            </a:r>
          </a:p>
          <a:p>
            <a:pPr eaLnBrk="1" hangingPunct="1"/>
            <a:r>
              <a:rPr lang="en-US" altLang="ru-RU" dirty="0"/>
              <a:t>Access modifiers control encapsulation</a:t>
            </a:r>
          </a:p>
          <a:p>
            <a:pPr eaLnBrk="1" hangingPunct="1"/>
            <a:r>
              <a:rPr lang="en-US" altLang="ru-RU" dirty="0"/>
              <a:t>Class members can be public, private, protected, internal, or protected internal</a:t>
            </a:r>
          </a:p>
          <a:p>
            <a:pPr eaLnBrk="1" hangingPunct="1"/>
            <a:r>
              <a:rPr lang="en-US" altLang="ru-RU" dirty="0"/>
              <a:t>Struct members can be public, private or internal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709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00D55D-668D-4D38-A49C-B0F97D17F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Access modifiers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B65F6B0-7CB1-4C54-928E-82A9CD8E66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0276" y="2603500"/>
            <a:ext cx="6972260" cy="3416300"/>
          </a:xfrm>
        </p:spPr>
      </p:pic>
    </p:spTree>
    <p:extLst>
      <p:ext uri="{BB962C8B-B14F-4D97-AF65-F5344CB8AC3E}">
        <p14:creationId xmlns:p14="http://schemas.microsoft.com/office/powerpoint/2010/main" val="2359656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963F58-AB7E-4AE5-8DFD-19B946932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Access defaults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70DA86-D282-42B2-B1CF-CA87CBE0B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sz="2400" dirty="0"/>
              <a:t>You should always explicitly mark what access you want.</a:t>
            </a:r>
          </a:p>
          <a:p>
            <a:r>
              <a:rPr lang="en-US" altLang="ru-RU" sz="2400" dirty="0"/>
              <a:t>Class definitions default to internal.</a:t>
            </a:r>
          </a:p>
          <a:p>
            <a:r>
              <a:rPr lang="en-US" altLang="ru-RU" sz="2400" dirty="0"/>
              <a:t>Member fields, methods and events default to private for classes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5666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BAFE97-7339-4AC3-89E0-98444F104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OO Programming Concepts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11" name="Object 12">
            <a:extLst>
              <a:ext uri="{FF2B5EF4-FFF2-40B4-BE49-F238E27FC236}">
                <a16:creationId xmlns:a16="http://schemas.microsoft.com/office/drawing/2014/main" id="{57EEBC56-9F38-4BE9-AF74-6518E868688F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97814"/>
              </p:ext>
            </p:extLst>
          </p:nvPr>
        </p:nvGraphicFramePr>
        <p:xfrm>
          <a:off x="1668294" y="2467382"/>
          <a:ext cx="4618955" cy="383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Picture" r:id="rId3" imgW="2685960" imgH="2228760" progId="Word.Picture.8">
                  <p:embed/>
                </p:oleObj>
              </mc:Choice>
              <mc:Fallback>
                <p:oleObj name="Picture" r:id="rId3" imgW="2685960" imgH="2228760" progId="Word.Picture.8">
                  <p:embed/>
                  <p:pic>
                    <p:nvPicPr>
                      <p:cNvPr id="193548" name="Object 12">
                        <a:extLst>
                          <a:ext uri="{FF2B5EF4-FFF2-40B4-BE49-F238E27FC236}">
                            <a16:creationId xmlns:a16="http://schemas.microsoft.com/office/drawing/2014/main" id="{A5AB8DEF-4C8D-4C0E-9882-625B3F872D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294" y="2467382"/>
                        <a:ext cx="4618955" cy="383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4">
            <a:extLst>
              <a:ext uri="{FF2B5EF4-FFF2-40B4-BE49-F238E27FC236}">
                <a16:creationId xmlns:a16="http://schemas.microsoft.com/office/drawing/2014/main" id="{575844FC-D62B-48F4-B413-2565EF3F40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572045"/>
              </p:ext>
            </p:extLst>
          </p:nvPr>
        </p:nvGraphicFramePr>
        <p:xfrm>
          <a:off x="6287828" y="2748599"/>
          <a:ext cx="4125040" cy="3551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Picture" r:id="rId5" imgW="2057400" imgH="1771560" progId="Word.Picture.8">
                  <p:embed/>
                </p:oleObj>
              </mc:Choice>
              <mc:Fallback>
                <p:oleObj name="Picture" r:id="rId5" imgW="2057400" imgH="1771560" progId="Word.Picture.8">
                  <p:embed/>
                  <p:pic>
                    <p:nvPicPr>
                      <p:cNvPr id="193550" name="Object 14">
                        <a:extLst>
                          <a:ext uri="{FF2B5EF4-FFF2-40B4-BE49-F238E27FC236}">
                            <a16:creationId xmlns:a16="http://schemas.microsoft.com/office/drawing/2014/main" id="{C56F288F-A1F5-4E9E-96F8-492647DD75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7828" y="2748599"/>
                        <a:ext cx="4125040" cy="35515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784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F58493-7287-4E37-8F8D-F7543BCD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Class and Objects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967D39C7-976D-46C4-8894-AFCE58EE5306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117945"/>
              </p:ext>
            </p:extLst>
          </p:nvPr>
        </p:nvGraphicFramePr>
        <p:xfrm>
          <a:off x="2300227" y="2497529"/>
          <a:ext cx="7591545" cy="39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Picture" r:id="rId3" imgW="4343400" imgH="2286000" progId="Word.Picture.8">
                  <p:embed/>
                </p:oleObj>
              </mc:Choice>
              <mc:Fallback>
                <p:oleObj name="Picture" r:id="rId3" imgW="4343400" imgH="2286000" progId="Word.Picture.8">
                  <p:embed/>
                  <p:pic>
                    <p:nvPicPr>
                      <p:cNvPr id="252935" name="Object 7">
                        <a:extLst>
                          <a:ext uri="{FF2B5EF4-FFF2-40B4-BE49-F238E27FC236}">
                            <a16:creationId xmlns:a16="http://schemas.microsoft.com/office/drawing/2014/main" id="{AA9D46AA-AE06-40BC-95B3-3C294427F4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27" y="2497529"/>
                        <a:ext cx="7591545" cy="3995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8265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492E25-40B1-4A42-ABBD-867748432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Class declaration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112A55-B6EC-4779-AB13-2E69D1888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2468031"/>
            <a:ext cx="9046059" cy="3723043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ru-RU" sz="1800" dirty="0">
                <a:latin typeface="Courier New" panose="02070309020205020404" pitchFamily="49" charset="0"/>
              </a:rPr>
              <a:t>class Circle { 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ru-RU" sz="1800" dirty="0">
                <a:latin typeface="Courier New" panose="02070309020205020404" pitchFamily="49" charset="0"/>
              </a:rPr>
              <a:t>  double radius = 1.0;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endParaRPr lang="en-US" altLang="ru-RU" sz="1800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ru-RU" sz="1800" dirty="0">
                <a:latin typeface="Courier New" panose="02070309020205020404" pitchFamily="49" charset="0"/>
              </a:rPr>
              <a:t>  double </a:t>
            </a:r>
            <a:r>
              <a:rPr lang="en-US" altLang="ru-RU" sz="1800" dirty="0" err="1">
                <a:latin typeface="Courier New" panose="02070309020205020404" pitchFamily="49" charset="0"/>
              </a:rPr>
              <a:t>findArea</a:t>
            </a:r>
            <a:r>
              <a:rPr lang="en-US" altLang="ru-RU" sz="1800" dirty="0">
                <a:latin typeface="Courier New" panose="02070309020205020404" pitchFamily="49" charset="0"/>
              </a:rPr>
              <a:t>(){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ru-RU" sz="1800" dirty="0">
                <a:latin typeface="Courier New" panose="02070309020205020404" pitchFamily="49" charset="0"/>
              </a:rPr>
              <a:t>    return radius * radius * 3.14159; 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ru-RU" sz="1800" dirty="0">
                <a:latin typeface="Courier New" panose="02070309020205020404" pitchFamily="49" charset="0"/>
              </a:rPr>
              <a:t>  }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altLang="ru-RU" sz="1800" dirty="0">
                <a:latin typeface="Courier New" panose="02070309020205020404" pitchFamily="49" charset="0"/>
              </a:rPr>
              <a:t>}</a:t>
            </a:r>
            <a:endParaRPr lang="en-US" alt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603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22A8AF-557A-49BA-B914-1D8569FD2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600" dirty="0">
                <a:solidFill>
                  <a:srgbClr val="FFC000"/>
                </a:solidFill>
              </a:rPr>
              <a:t>Declaring Object Reference Variables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9BB356-9B08-4810-87F7-3ACB58565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02164"/>
            <a:ext cx="8761412" cy="34163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ru-RU" sz="1800" dirty="0" err="1">
                <a:latin typeface="Courier New" panose="02070309020205020404" pitchFamily="49" charset="0"/>
              </a:rPr>
              <a:t>ClassName</a:t>
            </a:r>
            <a:r>
              <a:rPr lang="en-US" altLang="ru-RU" sz="1800" dirty="0">
                <a:latin typeface="Courier New" panose="02070309020205020404" pitchFamily="49" charset="0"/>
              </a:rPr>
              <a:t> </a:t>
            </a:r>
            <a:r>
              <a:rPr lang="en-US" altLang="ru-RU" sz="1800" dirty="0" err="1">
                <a:latin typeface="Courier New" panose="02070309020205020404" pitchFamily="49" charset="0"/>
              </a:rPr>
              <a:t>objectReference</a:t>
            </a:r>
            <a:r>
              <a:rPr lang="en-US" altLang="ru-RU" sz="1800" dirty="0">
                <a:latin typeface="Courier New" panose="02070309020205020404" pitchFamily="49" charset="0"/>
              </a:rPr>
              <a:t>;</a:t>
            </a:r>
            <a:endParaRPr lang="en-US" altLang="ru-RU" dirty="0"/>
          </a:p>
          <a:p>
            <a:pPr algn="just">
              <a:buFont typeface="Monotype Sorts" pitchFamily="2" charset="2"/>
              <a:buNone/>
            </a:pPr>
            <a:endParaRPr lang="en-US" altLang="ru-RU" dirty="0">
              <a:latin typeface="Book Antiqua" panose="02040602050305030304" pitchFamily="18" charset="0"/>
            </a:endParaRPr>
          </a:p>
          <a:p>
            <a:pPr algn="just">
              <a:buFont typeface="Monotype Sorts" pitchFamily="2" charset="2"/>
              <a:buNone/>
            </a:pPr>
            <a:r>
              <a:rPr lang="en-US" altLang="ru-RU" dirty="0"/>
              <a:t>Example:</a:t>
            </a:r>
          </a:p>
          <a:p>
            <a:pPr>
              <a:buFont typeface="Monotype Sorts" pitchFamily="2" charset="2"/>
              <a:buNone/>
            </a:pPr>
            <a:r>
              <a:rPr lang="en-US" altLang="ru-RU" sz="1600" dirty="0">
                <a:latin typeface="Courier New" panose="02070309020205020404" pitchFamily="49" charset="0"/>
              </a:rPr>
              <a:t>Circle </a:t>
            </a:r>
            <a:r>
              <a:rPr lang="en-US" altLang="ru-RU" sz="1600" dirty="0" err="1">
                <a:latin typeface="Courier New" panose="02070309020205020404" pitchFamily="49" charset="0"/>
              </a:rPr>
              <a:t>myCircle</a:t>
            </a:r>
            <a:r>
              <a:rPr lang="en-US" altLang="ru-RU" sz="1600" dirty="0">
                <a:latin typeface="Courier New" panose="02070309020205020404" pitchFamily="49" charset="0"/>
              </a:rPr>
              <a:t>;</a:t>
            </a:r>
            <a:endParaRPr lang="en-US" altLang="ru-RU" dirty="0">
              <a:latin typeface="Book Antiqua" panose="0204060205030503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3863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60D7CF-A2BE-4C39-8A4A-AF742CB43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objects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4570C6-F7FC-477D-B4DE-05311B228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553166"/>
            <a:ext cx="8761412" cy="34163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ru-RU" sz="1800" dirty="0" err="1">
                <a:latin typeface="Courier New" panose="02070309020205020404" pitchFamily="49" charset="0"/>
              </a:rPr>
              <a:t>objectReference</a:t>
            </a:r>
            <a:r>
              <a:rPr lang="en-US" altLang="ru-RU" sz="1800" dirty="0">
                <a:latin typeface="Courier New" panose="02070309020205020404" pitchFamily="49" charset="0"/>
              </a:rPr>
              <a:t> = new </a:t>
            </a:r>
            <a:r>
              <a:rPr lang="en-US" altLang="ru-RU" sz="1800" dirty="0" err="1">
                <a:latin typeface="Courier New" panose="02070309020205020404" pitchFamily="49" charset="0"/>
              </a:rPr>
              <a:t>ClassName</a:t>
            </a:r>
            <a:r>
              <a:rPr lang="en-US" altLang="ru-RU" sz="1800" dirty="0">
                <a:latin typeface="Courier New" panose="02070309020205020404" pitchFamily="49" charset="0"/>
              </a:rPr>
              <a:t>();</a:t>
            </a:r>
            <a:endParaRPr lang="en-US" altLang="ru-RU" sz="1600" dirty="0">
              <a:latin typeface="Courier New" panose="02070309020205020404" pitchFamily="49" charset="0"/>
            </a:endParaRPr>
          </a:p>
          <a:p>
            <a:endParaRPr lang="en-US" altLang="ru-RU" dirty="0"/>
          </a:p>
          <a:p>
            <a:pPr>
              <a:buFont typeface="Monotype Sorts" pitchFamily="2" charset="2"/>
              <a:buNone/>
            </a:pPr>
            <a:r>
              <a:rPr lang="en-US" altLang="ru-RU" dirty="0"/>
              <a:t>Example:</a:t>
            </a:r>
          </a:p>
          <a:p>
            <a:pPr>
              <a:buFont typeface="Monotype Sorts" pitchFamily="2" charset="2"/>
              <a:buNone/>
            </a:pPr>
            <a:r>
              <a:rPr lang="en-US" altLang="ru-RU" sz="1600" dirty="0" err="1">
                <a:latin typeface="Courier New" panose="02070309020205020404" pitchFamily="49" charset="0"/>
              </a:rPr>
              <a:t>myCircle</a:t>
            </a:r>
            <a:r>
              <a:rPr lang="en-US" altLang="ru-RU" sz="1600" dirty="0">
                <a:latin typeface="Courier New" panose="02070309020205020404" pitchFamily="49" charset="0"/>
              </a:rPr>
              <a:t> = new Circle();</a:t>
            </a:r>
          </a:p>
          <a:p>
            <a:endParaRPr lang="en-US" altLang="ru-RU" dirty="0"/>
          </a:p>
          <a:p>
            <a:pPr>
              <a:buFont typeface="Monotype Sorts" pitchFamily="2" charset="2"/>
              <a:buNone/>
            </a:pPr>
            <a:r>
              <a:rPr lang="en-US" altLang="ru-RU" dirty="0"/>
              <a:t>The object reference is assigned to the object reference variable.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809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79D63-F1D2-4496-8303-AD113402D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DECLARING / CREATING OBJECTS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0F440F-78AB-41AB-9599-F069A53C7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ru-RU" sz="1800" dirty="0" err="1">
                <a:latin typeface="Courier New" panose="02070309020205020404" pitchFamily="49" charset="0"/>
              </a:rPr>
              <a:t>ClassName</a:t>
            </a:r>
            <a:r>
              <a:rPr lang="en-US" altLang="ru-RU" sz="1800" dirty="0">
                <a:latin typeface="Courier New" panose="02070309020205020404" pitchFamily="49" charset="0"/>
              </a:rPr>
              <a:t> </a:t>
            </a:r>
            <a:r>
              <a:rPr lang="en-US" altLang="ru-RU" sz="1800" dirty="0" err="1">
                <a:latin typeface="Courier New" panose="02070309020205020404" pitchFamily="49" charset="0"/>
              </a:rPr>
              <a:t>objectReference</a:t>
            </a:r>
            <a:r>
              <a:rPr lang="en-US" altLang="ru-RU" sz="1800" dirty="0">
                <a:latin typeface="Courier New" panose="02070309020205020404" pitchFamily="49" charset="0"/>
              </a:rPr>
              <a:t> = new </a:t>
            </a:r>
            <a:r>
              <a:rPr lang="en-US" altLang="ru-RU" sz="1800" dirty="0" err="1">
                <a:latin typeface="Courier New" panose="02070309020205020404" pitchFamily="49" charset="0"/>
              </a:rPr>
              <a:t>ClassName</a:t>
            </a:r>
            <a:r>
              <a:rPr lang="en-US" altLang="ru-RU" sz="1800" dirty="0">
                <a:latin typeface="Courier New" panose="02070309020205020404" pitchFamily="49" charset="0"/>
              </a:rPr>
              <a:t>();</a:t>
            </a:r>
          </a:p>
          <a:p>
            <a:endParaRPr lang="en-US" altLang="ru-RU" dirty="0"/>
          </a:p>
          <a:p>
            <a:pPr>
              <a:buFont typeface="Monotype Sorts" pitchFamily="2" charset="2"/>
              <a:buNone/>
            </a:pPr>
            <a:r>
              <a:rPr lang="en-US" altLang="ru-RU" sz="2000" dirty="0"/>
              <a:t>Example:</a:t>
            </a:r>
          </a:p>
          <a:p>
            <a:pPr algn="just">
              <a:buFont typeface="Monotype Sorts" pitchFamily="2" charset="2"/>
              <a:buNone/>
            </a:pPr>
            <a:r>
              <a:rPr lang="en-US" altLang="ru-RU" sz="1800" dirty="0">
                <a:latin typeface="Courier New" panose="02070309020205020404" pitchFamily="49" charset="0"/>
              </a:rPr>
              <a:t>Circle </a:t>
            </a:r>
            <a:r>
              <a:rPr lang="en-US" altLang="ru-RU" sz="1800" dirty="0" err="1">
                <a:latin typeface="Courier New" panose="02070309020205020404" pitchFamily="49" charset="0"/>
              </a:rPr>
              <a:t>myCircle</a:t>
            </a:r>
            <a:r>
              <a:rPr lang="en-US" altLang="ru-RU" sz="1800" dirty="0">
                <a:latin typeface="Courier New" panose="02070309020205020404" pitchFamily="49" charset="0"/>
              </a:rPr>
              <a:t> = new Circle();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2328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B8E2E2-D915-449E-9B7F-F34384872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595618"/>
            <a:ext cx="8761413" cy="1085014"/>
          </a:xfrm>
        </p:spPr>
        <p:txBody>
          <a:bodyPr/>
          <a:lstStyle/>
          <a:p>
            <a:r>
              <a:rPr lang="en-US" altLang="ru-RU" sz="3600" dirty="0">
                <a:solidFill>
                  <a:srgbClr val="FFC000"/>
                </a:solidFill>
              </a:rPr>
              <a:t>Differences between variables of </a:t>
            </a:r>
            <a:br>
              <a:rPr lang="en-US" altLang="ru-RU" sz="3600" dirty="0">
                <a:solidFill>
                  <a:srgbClr val="FFC000"/>
                </a:solidFill>
              </a:rPr>
            </a:br>
            <a:r>
              <a:rPr lang="en-US" altLang="ru-RU" sz="3600" dirty="0">
                <a:solidFill>
                  <a:srgbClr val="FFC000"/>
                </a:solidFill>
              </a:rPr>
              <a:t>primitive Data types and object types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FA6A7CB5-AFDD-480D-83E6-040A91F416BD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570364"/>
              </p:ext>
            </p:extLst>
          </p:nvPr>
        </p:nvGraphicFramePr>
        <p:xfrm>
          <a:off x="2652952" y="2455847"/>
          <a:ext cx="5858376" cy="4020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r:id="rId3" imgW="2915412" imgH="2001012" progId="Word.Picture.8">
                  <p:embed/>
                </p:oleObj>
              </mc:Choice>
              <mc:Fallback>
                <p:oleObj r:id="rId3" imgW="2915412" imgH="2001012" progId="Word.Picture.8">
                  <p:embed/>
                  <p:pic>
                    <p:nvPicPr>
                      <p:cNvPr id="11268" name="Object 8">
                        <a:extLst>
                          <a:ext uri="{FF2B5EF4-FFF2-40B4-BE49-F238E27FC236}">
                            <a16:creationId xmlns:a16="http://schemas.microsoft.com/office/drawing/2014/main" id="{1F0B9857-8DEA-48B1-98E7-B93BC19845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952" y="2455847"/>
                        <a:ext cx="5858376" cy="40204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9431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5A9C08-32A2-4A9D-B8B2-FBA77965F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838200"/>
            <a:ext cx="8761413" cy="1085014"/>
          </a:xfrm>
        </p:spPr>
        <p:txBody>
          <a:bodyPr/>
          <a:lstStyle/>
          <a:p>
            <a:r>
              <a:rPr lang="en-US" altLang="ru-RU" dirty="0">
                <a:solidFill>
                  <a:srgbClr val="FFC000"/>
                </a:solidFill>
              </a:rPr>
              <a:t>Copying Variables of Primitive Data Types and Object Types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EBA66E3F-06A7-4EA2-84D1-634936117AC0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7207859"/>
              </p:ext>
            </p:extLst>
          </p:nvPr>
        </p:nvGraphicFramePr>
        <p:xfrm>
          <a:off x="2365351" y="2638570"/>
          <a:ext cx="7461297" cy="3544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Picture" r:id="rId3" imgW="4572000" imgH="2171700" progId="Word.Picture.8">
                  <p:embed/>
                </p:oleObj>
              </mc:Choice>
              <mc:Fallback>
                <p:oleObj name="Picture" r:id="rId3" imgW="4572000" imgH="2171700" progId="Word.Picture.8">
                  <p:embed/>
                  <p:pic>
                    <p:nvPicPr>
                      <p:cNvPr id="12291" name="Object 5">
                        <a:extLst>
                          <a:ext uri="{FF2B5EF4-FFF2-40B4-BE49-F238E27FC236}">
                            <a16:creationId xmlns:a16="http://schemas.microsoft.com/office/drawing/2014/main" id="{F5608A39-BEC7-48EA-BE19-A8CD53EBD6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51" y="2638570"/>
                        <a:ext cx="7461297" cy="3544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7564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TM02900722[[fn=Ион (конференц-зал)]]</Template>
  <TotalTime>243</TotalTime>
  <Words>364</Words>
  <Application>Microsoft Office PowerPoint</Application>
  <PresentationFormat>Широкоэкранный</PresentationFormat>
  <Paragraphs>63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Book Antiqua</vt:lpstr>
      <vt:lpstr>Century Gothic</vt:lpstr>
      <vt:lpstr>Courier New</vt:lpstr>
      <vt:lpstr>Monotype Sorts</vt:lpstr>
      <vt:lpstr>Wingdings 3</vt:lpstr>
      <vt:lpstr>Совет директоров</vt:lpstr>
      <vt:lpstr>Picture</vt:lpstr>
      <vt:lpstr>Microsoft Word Picture</vt:lpstr>
      <vt:lpstr>Lecture 2</vt:lpstr>
      <vt:lpstr>OO Programming Concepts</vt:lpstr>
      <vt:lpstr>Class and Objects</vt:lpstr>
      <vt:lpstr>Class declaration</vt:lpstr>
      <vt:lpstr>Declaring Object Reference Variables</vt:lpstr>
      <vt:lpstr>Creating objects</vt:lpstr>
      <vt:lpstr>DECLARING / CREATING OBJECTS</vt:lpstr>
      <vt:lpstr>Differences between variables of  primitive Data types and object types</vt:lpstr>
      <vt:lpstr>Copying Variables of Primitive Data Types and Object Types</vt:lpstr>
      <vt:lpstr>Modifiers Static vs. Instance Members</vt:lpstr>
      <vt:lpstr>Static methods</vt:lpstr>
      <vt:lpstr>Access modifiers</vt:lpstr>
      <vt:lpstr>Access modifiers</vt:lpstr>
      <vt:lpstr>Access defaults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</dc:title>
  <dc:creator>Карюкин Владислав</dc:creator>
  <cp:lastModifiedBy>Карюкин Владислав</cp:lastModifiedBy>
  <cp:revision>13</cp:revision>
  <dcterms:created xsi:type="dcterms:W3CDTF">2020-08-29T16:43:52Z</dcterms:created>
  <dcterms:modified xsi:type="dcterms:W3CDTF">2020-09-01T08:52:43Z</dcterms:modified>
</cp:coreProperties>
</file>